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3" r:id="rId2"/>
    <p:sldId id="304" r:id="rId3"/>
    <p:sldId id="258" r:id="rId4"/>
    <p:sldId id="291" r:id="rId5"/>
    <p:sldId id="262" r:id="rId6"/>
    <p:sldId id="261" r:id="rId7"/>
    <p:sldId id="263" r:id="rId8"/>
    <p:sldId id="264" r:id="rId9"/>
    <p:sldId id="265" r:id="rId10"/>
    <p:sldId id="295" r:id="rId11"/>
    <p:sldId id="292" r:id="rId12"/>
    <p:sldId id="270" r:id="rId13"/>
    <p:sldId id="271" r:id="rId14"/>
    <p:sldId id="278" r:id="rId15"/>
    <p:sldId id="284" r:id="rId16"/>
    <p:sldId id="280" r:id="rId17"/>
    <p:sldId id="272" r:id="rId18"/>
    <p:sldId id="286" r:id="rId19"/>
    <p:sldId id="289" r:id="rId20"/>
    <p:sldId id="285" r:id="rId21"/>
    <p:sldId id="274" r:id="rId22"/>
    <p:sldId id="300" r:id="rId23"/>
    <p:sldId id="266" r:id="rId24"/>
    <p:sldId id="269" r:id="rId25"/>
    <p:sldId id="273" r:id="rId26"/>
    <p:sldId id="301" r:id="rId2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02B7-AFF4-4328-A131-10EEEBD34BC9}" type="datetimeFigureOut">
              <a:rPr lang="nl-NL" smtClean="0"/>
              <a:pPr/>
              <a:t>2-10-2012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A4A2-4F54-410E-BABE-FC5C2901975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02B7-AFF4-4328-A131-10EEEBD34BC9}" type="datetimeFigureOut">
              <a:rPr lang="nl-NL" smtClean="0"/>
              <a:pPr/>
              <a:t>2-10-2012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A4A2-4F54-410E-BABE-FC5C2901975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02B7-AFF4-4328-A131-10EEEBD34BC9}" type="datetimeFigureOut">
              <a:rPr lang="nl-NL" smtClean="0"/>
              <a:pPr/>
              <a:t>2-10-2012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A4A2-4F54-410E-BABE-FC5C2901975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02B7-AFF4-4328-A131-10EEEBD34BC9}" type="datetimeFigureOut">
              <a:rPr lang="nl-NL" smtClean="0"/>
              <a:pPr/>
              <a:t>2-10-2012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A4A2-4F54-410E-BABE-FC5C2901975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02B7-AFF4-4328-A131-10EEEBD34BC9}" type="datetimeFigureOut">
              <a:rPr lang="nl-NL" smtClean="0"/>
              <a:pPr/>
              <a:t>2-10-2012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A4A2-4F54-410E-BABE-FC5C2901975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02B7-AFF4-4328-A131-10EEEBD34BC9}" type="datetimeFigureOut">
              <a:rPr lang="nl-NL" smtClean="0"/>
              <a:pPr/>
              <a:t>2-10-2012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A4A2-4F54-410E-BABE-FC5C2901975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02B7-AFF4-4328-A131-10EEEBD34BC9}" type="datetimeFigureOut">
              <a:rPr lang="nl-NL" smtClean="0"/>
              <a:pPr/>
              <a:t>2-10-2012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A4A2-4F54-410E-BABE-FC5C2901975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02B7-AFF4-4328-A131-10EEEBD34BC9}" type="datetimeFigureOut">
              <a:rPr lang="nl-NL" smtClean="0"/>
              <a:pPr/>
              <a:t>2-10-2012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A4A2-4F54-410E-BABE-FC5C2901975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02B7-AFF4-4328-A131-10EEEBD34BC9}" type="datetimeFigureOut">
              <a:rPr lang="nl-NL" smtClean="0"/>
              <a:pPr/>
              <a:t>2-10-2012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A4A2-4F54-410E-BABE-FC5C2901975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02B7-AFF4-4328-A131-10EEEBD34BC9}" type="datetimeFigureOut">
              <a:rPr lang="nl-NL" smtClean="0"/>
              <a:pPr/>
              <a:t>2-10-2012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A4A2-4F54-410E-BABE-FC5C2901975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02B7-AFF4-4328-A131-10EEEBD34BC9}" type="datetimeFigureOut">
              <a:rPr lang="nl-NL" smtClean="0"/>
              <a:pPr/>
              <a:t>2-10-2012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A4A2-4F54-410E-BABE-FC5C2901975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102B7-AFF4-4328-A131-10EEEBD34BC9}" type="datetimeFigureOut">
              <a:rPr lang="nl-NL" smtClean="0"/>
              <a:pPr/>
              <a:t>2-10-2012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3A4A2-4F54-410E-BABE-FC5C2901975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14692" name="Picture 4" descr="IMG_06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11363" y="-1508125"/>
            <a:ext cx="13166726" cy="98758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8436" name="Picture 4" descr="Kaart_Structuurvisie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4825" y="-193675"/>
            <a:ext cx="10153650" cy="7246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Visie </a:t>
            </a:r>
            <a:endParaRPr lang="nl-NL" dirty="0"/>
          </a:p>
        </p:txBody>
      </p:sp>
      <p:sp>
        <p:nvSpPr>
          <p:cNvPr id="7" name="Ondertitel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err="1" smtClean="0"/>
              <a:t>Hardinxveld-Giessendam</a:t>
            </a:r>
            <a:endParaRPr lang="nl-NL" dirty="0" smtClean="0"/>
          </a:p>
          <a:p>
            <a:endParaRPr lang="nl-NL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5400" dirty="0" smtClean="0"/>
              <a:t>2 Pijlers:</a:t>
            </a:r>
            <a:endParaRPr lang="nl-NL" sz="5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 smtClean="0"/>
          </a:p>
          <a:p>
            <a:pPr>
              <a:buFont typeface="Arial" charset="0"/>
              <a:buChar char="•"/>
            </a:pPr>
            <a:r>
              <a:rPr lang="nl-NL" dirty="0" smtClean="0"/>
              <a:t>Stimuleren van bedrijvigheid</a:t>
            </a:r>
          </a:p>
          <a:p>
            <a:pPr>
              <a:buFont typeface="Arial" charset="0"/>
              <a:buChar char="•"/>
            </a:pPr>
            <a:endParaRPr lang="nl-NL" dirty="0" smtClean="0"/>
          </a:p>
          <a:p>
            <a:pPr>
              <a:buFont typeface="Arial" charset="0"/>
              <a:buChar char="•"/>
            </a:pPr>
            <a:r>
              <a:rPr lang="nl-NL" dirty="0" smtClean="0"/>
              <a:t>Sociaal en maatschappelijk betrokken</a:t>
            </a:r>
            <a:endParaRPr lang="nl-NL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Stimuleren van bedrijvigheid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Goede bereikbaarheid</a:t>
            </a:r>
          </a:p>
          <a:p>
            <a:pPr>
              <a:buNone/>
            </a:pPr>
            <a:endParaRPr lang="nl-NL" dirty="0" smtClean="0"/>
          </a:p>
          <a:p>
            <a:r>
              <a:rPr lang="nl-NL" dirty="0" smtClean="0"/>
              <a:t>Koppeling onderwijs en bedrijvigheid</a:t>
            </a:r>
          </a:p>
          <a:p>
            <a:pPr>
              <a:buNone/>
            </a:pPr>
            <a:endParaRPr lang="nl-NL" dirty="0" smtClean="0"/>
          </a:p>
          <a:p>
            <a:r>
              <a:rPr lang="nl-NL" dirty="0" smtClean="0"/>
              <a:t>Stimuleren lokale bedrijvigheid</a:t>
            </a:r>
            <a:endParaRPr lang="nl-NL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11620" name="Picture 4" descr="IMG_06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11363" y="-1508125"/>
            <a:ext cx="13166726" cy="9875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80" name="Picture 4" descr="100_01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25513"/>
            <a:ext cx="8078788" cy="53832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9092" name="Picture 4" descr="IMG_06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11363" y="-1508125"/>
            <a:ext cx="13166726" cy="9875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Sociaal en </a:t>
            </a:r>
            <a:r>
              <a:rPr lang="nl-NL" dirty="0" err="1" smtClean="0"/>
              <a:t>maatschappeljk</a:t>
            </a:r>
            <a:r>
              <a:rPr lang="nl-NL" dirty="0" smtClean="0"/>
              <a:t> betrokken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Inwoners, verenigingen en kerken werken aan de kwaliteit van onze samenleving</a:t>
            </a:r>
          </a:p>
          <a:p>
            <a:endParaRPr lang="nl-NL" dirty="0" smtClean="0"/>
          </a:p>
          <a:p>
            <a:r>
              <a:rPr lang="nl-NL" dirty="0" smtClean="0"/>
              <a:t>Samen werken aan een goed verzorgde, schone en veilige leefomgeving</a:t>
            </a:r>
          </a:p>
          <a:p>
            <a:endParaRPr lang="nl-NL" dirty="0" smtClean="0"/>
          </a:p>
          <a:p>
            <a:r>
              <a:rPr lang="nl-NL" dirty="0" smtClean="0"/>
              <a:t>Recreëren in de nabije omgeving van water en natuur zoals het Groene Hart, Biesbosch etc.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4" name="Picture 4" descr="IMG_07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11363" y="-1508125"/>
            <a:ext cx="13166726" cy="98758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98308" name="Picture 4" descr="IMG_05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11363" y="-1508125"/>
            <a:ext cx="13166726" cy="9875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Ontwikkelingen </a:t>
            </a:r>
            <a:br>
              <a:rPr lang="nl-NL" dirty="0" smtClean="0"/>
            </a:br>
            <a:r>
              <a:rPr lang="nl-NL" dirty="0" smtClean="0"/>
              <a:t>Regio </a:t>
            </a:r>
            <a:br>
              <a:rPr lang="nl-NL" dirty="0" smtClean="0"/>
            </a:br>
            <a:r>
              <a:rPr lang="nl-NL" dirty="0" err="1" smtClean="0"/>
              <a:t>Alblasserwaard</a:t>
            </a:r>
            <a:r>
              <a:rPr lang="nl-NL" dirty="0" smtClean="0"/>
              <a:t>&amp;</a:t>
            </a:r>
            <a:r>
              <a:rPr lang="nl-NL" dirty="0" err="1" smtClean="0"/>
              <a:t>Vijfheerenlanden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en </a:t>
            </a:r>
          </a:p>
          <a:p>
            <a:r>
              <a:rPr lang="nl-NL" dirty="0" smtClean="0"/>
              <a:t>De </a:t>
            </a:r>
            <a:r>
              <a:rPr lang="nl-NL" dirty="0" smtClean="0"/>
              <a:t>positie </a:t>
            </a:r>
            <a:r>
              <a:rPr lang="nl-NL" dirty="0" smtClean="0"/>
              <a:t>van </a:t>
            </a:r>
          </a:p>
          <a:p>
            <a:r>
              <a:rPr lang="nl-NL" dirty="0" err="1" smtClean="0"/>
              <a:t>Hardinxveld-Giessendam</a:t>
            </a:r>
            <a:r>
              <a:rPr lang="nl-NL" dirty="0" smtClean="0"/>
              <a:t> </a:t>
            </a:r>
            <a:endParaRPr lang="nl-NL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4" name="Picture 4" descr="100_26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38" y="-6350"/>
            <a:ext cx="9159876" cy="6870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Sterke punten / eigenschappen</a:t>
            </a:r>
            <a:br>
              <a:rPr lang="nl-NL" dirty="0" smtClean="0"/>
            </a:br>
            <a:r>
              <a:rPr lang="nl-NL" dirty="0" err="1" smtClean="0"/>
              <a:t>Hardinxveld-Giessendam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l-NL" dirty="0" smtClean="0"/>
              <a:t>Grote werkgelegenheid (laagste werkloosheid)</a:t>
            </a:r>
          </a:p>
          <a:p>
            <a:r>
              <a:rPr lang="nl-NL" dirty="0" smtClean="0"/>
              <a:t>Weet in te spelen op de sociale vraagstukken</a:t>
            </a:r>
          </a:p>
          <a:p>
            <a:r>
              <a:rPr lang="nl-NL" dirty="0" smtClean="0"/>
              <a:t>Jong ambitieus ambtenarenkorps</a:t>
            </a:r>
          </a:p>
          <a:p>
            <a:r>
              <a:rPr lang="nl-NL" dirty="0" smtClean="0"/>
              <a:t>Hoog kwalitatief brandweer vrijwilligerskorps</a:t>
            </a:r>
          </a:p>
          <a:p>
            <a:r>
              <a:rPr lang="nl-NL" dirty="0" smtClean="0"/>
              <a:t>Grote betrokkenheid van (sport)verenigingen</a:t>
            </a:r>
          </a:p>
          <a:p>
            <a:r>
              <a:rPr lang="nl-NL" dirty="0" smtClean="0"/>
              <a:t>Unieke samenwerking van 5 basis- en 2 VO scholen</a:t>
            </a:r>
          </a:p>
          <a:p>
            <a:r>
              <a:rPr lang="nl-NL" dirty="0" smtClean="0"/>
              <a:t>Open en direct met een doe maar gewoon mentaliteit</a:t>
            </a:r>
          </a:p>
          <a:p>
            <a:r>
              <a:rPr lang="nl-NL" dirty="0" smtClean="0"/>
              <a:t>Christenen en niet christenen weten elkaar te respecteren</a:t>
            </a:r>
          </a:p>
          <a:p>
            <a:r>
              <a:rPr lang="nl-NL" dirty="0" smtClean="0"/>
              <a:t>Weet wat ze wil ook uit te dragen</a:t>
            </a:r>
          </a:p>
          <a:p>
            <a:pPr>
              <a:buNone/>
            </a:pPr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944" t="7206" r="7449" b="6325"/>
          <a:stretch>
            <a:fillRect/>
          </a:stretch>
        </p:blipFill>
        <p:spPr bwMode="auto">
          <a:xfrm>
            <a:off x="971600" y="1052736"/>
            <a:ext cx="7344816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Samenwerken of samenvoegen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met wie?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nl-NL" dirty="0" smtClean="0"/>
          </a:p>
          <a:p>
            <a:pPr algn="ctr">
              <a:buNone/>
            </a:pPr>
            <a:r>
              <a:rPr lang="nl-NL" dirty="0" smtClean="0"/>
              <a:t>Keuze door de raad uiterlijk december 2012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7 afwegingscriteria voor samenwerking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None/>
            </a:pPr>
            <a:r>
              <a:rPr lang="nl-NL" dirty="0" smtClean="0"/>
              <a:t>1)	Ontwikkeling ambtelijke organisatie bij voorkeur verbinden aan de bestuurlijke </a:t>
            </a:r>
            <a:r>
              <a:rPr lang="nl-NL" dirty="0" err="1" smtClean="0"/>
              <a:t>orientatie</a:t>
            </a:r>
            <a:r>
              <a:rPr lang="nl-NL" dirty="0" smtClean="0"/>
              <a:t> </a:t>
            </a:r>
          </a:p>
          <a:p>
            <a:pPr marL="514350" indent="-514350">
              <a:buNone/>
            </a:pPr>
            <a:r>
              <a:rPr lang="nl-NL" dirty="0" smtClean="0"/>
              <a:t>2) 	Kwetsbaarheden in de organisatie opvangen</a:t>
            </a:r>
          </a:p>
          <a:p>
            <a:pPr marL="514350" indent="-514350">
              <a:buNone/>
            </a:pPr>
            <a:r>
              <a:rPr lang="nl-NL" dirty="0" smtClean="0"/>
              <a:t>	door samenbundeling</a:t>
            </a:r>
          </a:p>
          <a:p>
            <a:pPr marL="514350" indent="-514350">
              <a:buNone/>
            </a:pPr>
            <a:r>
              <a:rPr lang="nl-NL" dirty="0" smtClean="0"/>
              <a:t>3)	Samenbundeling is nuttig  waar standaardisering leidt tot efficiëntie en verbetering van de dienstverlening</a:t>
            </a:r>
          </a:p>
          <a:p>
            <a:pPr marL="514350" indent="-514350">
              <a:buAutoNum type="arabicParenR" startAt="4"/>
            </a:pPr>
            <a:r>
              <a:rPr lang="nl-NL" dirty="0" smtClean="0"/>
              <a:t>Snelle interventie in de samenleving dient  bij voorkeur bestuurlijk dichtbij georganiseerd te zijn</a:t>
            </a:r>
          </a:p>
          <a:p>
            <a:pPr marL="514350" indent="-514350">
              <a:buAutoNum type="arabicParenR" startAt="4"/>
            </a:pPr>
            <a:r>
              <a:rPr lang="nl-NL" dirty="0" smtClean="0"/>
              <a:t>Netwerkgemeente kun je alleen zijn in een omgeving waar anderen dit ook nastreven</a:t>
            </a:r>
          </a:p>
          <a:p>
            <a:pPr marL="514350" indent="-514350">
              <a:buAutoNum type="arabicParenR" startAt="4"/>
            </a:pPr>
            <a:r>
              <a:rPr lang="nl-NL" dirty="0" smtClean="0"/>
              <a:t>Verwezenlijken sociale pijler </a:t>
            </a:r>
            <a:r>
              <a:rPr lang="nl-NL" dirty="0" err="1" smtClean="0"/>
              <a:t>Hardinxveld-Giessendam</a:t>
            </a:r>
            <a:endParaRPr lang="nl-NL" dirty="0" smtClean="0"/>
          </a:p>
          <a:p>
            <a:pPr marL="514350" indent="-514350">
              <a:buAutoNum type="arabicParenR" startAt="4"/>
            </a:pPr>
            <a:r>
              <a:rPr lang="nl-NL" dirty="0" smtClean="0"/>
              <a:t>Verwezenlijken economische pijler </a:t>
            </a:r>
            <a:r>
              <a:rPr lang="nl-NL" dirty="0" err="1" smtClean="0"/>
              <a:t>Hardinxveld-G’dam</a:t>
            </a:r>
            <a:endParaRPr lang="nl-NL" dirty="0" smtClean="0"/>
          </a:p>
          <a:p>
            <a:pPr marL="514350" indent="-514350">
              <a:buAutoNum type="arabicParenR"/>
            </a:pPr>
            <a:endParaRPr lang="nl-NL" dirty="0" smtClean="0"/>
          </a:p>
          <a:p>
            <a:pPr marL="514350" indent="-514350">
              <a:buAutoNum type="arabicParenR"/>
            </a:pPr>
            <a:endParaRPr lang="nl-NL" dirty="0" smtClean="0"/>
          </a:p>
          <a:p>
            <a:pPr marL="514350" indent="-514350">
              <a:buAutoNum type="arabicParenR"/>
            </a:pPr>
            <a:endParaRPr lang="nl-NL" dirty="0" smtClean="0"/>
          </a:p>
          <a:p>
            <a:pPr marL="514350" indent="-514350">
              <a:buAutoNum type="arabicParenR"/>
            </a:pPr>
            <a:endParaRPr lang="nl-NL" dirty="0" smtClean="0"/>
          </a:p>
          <a:p>
            <a:pPr marL="514350" indent="-514350">
              <a:buAutoNum type="arabicParenR"/>
            </a:pPr>
            <a:endParaRPr lang="nl-NL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Oriëntatie van de 7 criteria op: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Gorinchem</a:t>
            </a:r>
          </a:p>
          <a:p>
            <a:endParaRPr lang="nl-NL" dirty="0" smtClean="0"/>
          </a:p>
          <a:p>
            <a:r>
              <a:rPr lang="nl-NL" dirty="0" smtClean="0"/>
              <a:t>Sliedrecht</a:t>
            </a:r>
          </a:p>
          <a:p>
            <a:endParaRPr lang="nl-NL" dirty="0" smtClean="0"/>
          </a:p>
          <a:p>
            <a:r>
              <a:rPr lang="nl-NL" dirty="0" smtClean="0"/>
              <a:t>Drechtsteden</a:t>
            </a:r>
          </a:p>
          <a:p>
            <a:endParaRPr lang="nl-NL" dirty="0" smtClean="0"/>
          </a:p>
          <a:p>
            <a:r>
              <a:rPr lang="nl-NL" dirty="0" smtClean="0"/>
              <a:t>Regio </a:t>
            </a:r>
            <a:r>
              <a:rPr lang="nl-NL" dirty="0" err="1" smtClean="0"/>
              <a:t>Alblasserwaard</a:t>
            </a:r>
            <a:r>
              <a:rPr lang="nl-NL" dirty="0" smtClean="0"/>
              <a:t> &amp; </a:t>
            </a:r>
            <a:r>
              <a:rPr lang="nl-NL" dirty="0" err="1" smtClean="0"/>
              <a:t>Vijfheerenlanden</a:t>
            </a:r>
            <a:endParaRPr lang="nl-NL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ogo HG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789040"/>
            <a:ext cx="4286250" cy="1752600"/>
          </a:xfrm>
          <a:prstGeom prst="rect">
            <a:avLst/>
          </a:prstGeom>
          <a:noFill/>
        </p:spPr>
      </p:pic>
      <p:pic>
        <p:nvPicPr>
          <p:cNvPr id="5121" name="Afbeelding 1" descr="http://www.christenunie.nl/l/library/download/466791?ext=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060848"/>
            <a:ext cx="6000750" cy="695325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2209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nl-N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Toekomstvisie A &amp; V 2030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None/>
            </a:pPr>
            <a:r>
              <a:rPr lang="nl-NL" dirty="0" smtClean="0"/>
              <a:t>Binnenwaard </a:t>
            </a:r>
          </a:p>
          <a:p>
            <a:pPr>
              <a:buNone/>
            </a:pPr>
            <a:r>
              <a:rPr lang="nl-NL" dirty="0" smtClean="0"/>
              <a:t>En</a:t>
            </a:r>
          </a:p>
          <a:p>
            <a:pPr>
              <a:buNone/>
            </a:pPr>
            <a:r>
              <a:rPr lang="nl-NL" dirty="0" smtClean="0"/>
              <a:t>Stedelijke zuidrand</a:t>
            </a:r>
          </a:p>
          <a:p>
            <a:pPr>
              <a:buNone/>
            </a:pPr>
            <a:endParaRPr lang="nl-NL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Picture 4" descr="luchtf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213" y="123825"/>
            <a:ext cx="8789987" cy="6608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Gemeenschappelijke regelingen AV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Regionale Sociale Dienst </a:t>
            </a:r>
          </a:p>
          <a:p>
            <a:pPr>
              <a:buNone/>
            </a:pPr>
            <a:r>
              <a:rPr lang="nl-NL" dirty="0" smtClean="0"/>
              <a:t>	(Front office Gorinchem/ back office </a:t>
            </a:r>
            <a:r>
              <a:rPr lang="nl-NL" dirty="0" err="1" smtClean="0"/>
              <a:t>Giessenlanden</a:t>
            </a:r>
            <a:r>
              <a:rPr lang="nl-NL" dirty="0" smtClean="0"/>
              <a:t>)</a:t>
            </a:r>
          </a:p>
          <a:p>
            <a:r>
              <a:rPr lang="nl-NL" dirty="0" err="1" smtClean="0"/>
              <a:t>Avelingengroep</a:t>
            </a:r>
            <a:r>
              <a:rPr lang="nl-NL" dirty="0" smtClean="0"/>
              <a:t> (Gorinchem)</a:t>
            </a:r>
          </a:p>
          <a:p>
            <a:r>
              <a:rPr lang="nl-NL" dirty="0" smtClean="0"/>
              <a:t>Afval inzameling “Waardlanden” </a:t>
            </a:r>
            <a:r>
              <a:rPr lang="nl-NL" dirty="0" err="1" smtClean="0"/>
              <a:t>Alblasserwaard</a:t>
            </a:r>
            <a:endParaRPr lang="nl-NL" dirty="0" smtClean="0"/>
          </a:p>
          <a:p>
            <a:pPr>
              <a:buNone/>
            </a:pPr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gemeenschappelijke regelingen </a:t>
            </a:r>
            <a:br>
              <a:rPr lang="nl-NL" dirty="0" smtClean="0"/>
            </a:br>
            <a:r>
              <a:rPr lang="nl-NL" dirty="0" smtClean="0"/>
              <a:t>ruimer dan de AV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nl-NL" dirty="0" smtClean="0"/>
          </a:p>
          <a:p>
            <a:r>
              <a:rPr lang="nl-NL" dirty="0" smtClean="0"/>
              <a:t>Milieudienst </a:t>
            </a:r>
            <a:r>
              <a:rPr lang="nl-NL" dirty="0" err="1" smtClean="0"/>
              <a:t>Zuid-Holland-Zuid</a:t>
            </a:r>
            <a:r>
              <a:rPr lang="nl-NL" dirty="0" smtClean="0"/>
              <a:t> i.s.m. provincie</a:t>
            </a:r>
          </a:p>
          <a:p>
            <a:r>
              <a:rPr lang="nl-NL" dirty="0" smtClean="0"/>
              <a:t>Ambulancedienst</a:t>
            </a:r>
          </a:p>
          <a:p>
            <a:r>
              <a:rPr lang="nl-NL" dirty="0" smtClean="0"/>
              <a:t>Publieke gezondheid en Jeugd </a:t>
            </a:r>
          </a:p>
          <a:p>
            <a:pPr>
              <a:buNone/>
            </a:pPr>
            <a:r>
              <a:rPr lang="nl-NL" dirty="0" smtClean="0"/>
              <a:t>	</a:t>
            </a:r>
            <a:r>
              <a:rPr lang="nl-NL" dirty="0" smtClean="0"/>
              <a:t>(</a:t>
            </a:r>
            <a:r>
              <a:rPr lang="nl-NL" dirty="0" smtClean="0"/>
              <a:t>voorheen GGD)</a:t>
            </a:r>
          </a:p>
          <a:p>
            <a:r>
              <a:rPr lang="nl-NL" dirty="0" smtClean="0"/>
              <a:t>Veiligheidsregio </a:t>
            </a:r>
            <a:r>
              <a:rPr lang="nl-NL" dirty="0" err="1" smtClean="0"/>
              <a:t>Zuid-Holland-Zuid</a:t>
            </a:r>
            <a:endParaRPr lang="nl-NL" dirty="0" smtClean="0"/>
          </a:p>
          <a:p>
            <a:r>
              <a:rPr lang="nl-NL" dirty="0" smtClean="0"/>
              <a:t>Administratieve dienst gemeentelijke belastingen </a:t>
            </a:r>
            <a:r>
              <a:rPr lang="nl-NL" dirty="0" err="1" smtClean="0"/>
              <a:t>Briele</a:t>
            </a:r>
            <a:endParaRPr lang="nl-NL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Samen ontwikkelen (1)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Cluster Nieuw </a:t>
            </a:r>
            <a:r>
              <a:rPr lang="nl-NL" dirty="0" err="1" smtClean="0"/>
              <a:t>Lekkerland</a:t>
            </a:r>
            <a:r>
              <a:rPr lang="nl-NL" dirty="0" smtClean="0"/>
              <a:t>, </a:t>
            </a:r>
            <a:r>
              <a:rPr lang="nl-NL" dirty="0" err="1" smtClean="0"/>
              <a:t>Graafstroom</a:t>
            </a:r>
            <a:r>
              <a:rPr lang="nl-NL" dirty="0" smtClean="0"/>
              <a:t>, </a:t>
            </a:r>
            <a:r>
              <a:rPr lang="nl-NL" dirty="0" err="1" smtClean="0"/>
              <a:t>Liesveld</a:t>
            </a:r>
            <a:r>
              <a:rPr lang="nl-NL" dirty="0" smtClean="0"/>
              <a:t>  samengevoegd tot “Molenwaard”</a:t>
            </a:r>
          </a:p>
          <a:p>
            <a:r>
              <a:rPr lang="nl-NL" dirty="0" smtClean="0"/>
              <a:t>Cluster </a:t>
            </a:r>
            <a:r>
              <a:rPr lang="nl-NL" dirty="0" err="1" smtClean="0"/>
              <a:t>Zederik</a:t>
            </a:r>
            <a:r>
              <a:rPr lang="nl-NL" dirty="0" smtClean="0"/>
              <a:t>, </a:t>
            </a:r>
            <a:r>
              <a:rPr lang="nl-NL" dirty="0" err="1" smtClean="0"/>
              <a:t>Giessenlanden</a:t>
            </a:r>
            <a:r>
              <a:rPr lang="nl-NL" dirty="0" smtClean="0"/>
              <a:t>, </a:t>
            </a:r>
            <a:r>
              <a:rPr lang="nl-NL" dirty="0" err="1" smtClean="0"/>
              <a:t>Leerdam</a:t>
            </a:r>
            <a:endParaRPr lang="nl-NL" dirty="0" smtClean="0"/>
          </a:p>
          <a:p>
            <a:pPr>
              <a:buNone/>
            </a:pPr>
            <a:r>
              <a:rPr lang="nl-NL" dirty="0" smtClean="0"/>
              <a:t>	komen tot ambtelijke eenheid?</a:t>
            </a:r>
          </a:p>
          <a:p>
            <a:r>
              <a:rPr lang="nl-NL" dirty="0" smtClean="0"/>
              <a:t>Cluster Gorinchem – </a:t>
            </a:r>
            <a:r>
              <a:rPr lang="nl-NL" dirty="0" err="1" smtClean="0"/>
              <a:t>Hardinxveld-Giessendam</a:t>
            </a:r>
            <a:endParaRPr lang="nl-NL" dirty="0" smtClean="0"/>
          </a:p>
          <a:p>
            <a:pPr>
              <a:buNone/>
            </a:pPr>
            <a:r>
              <a:rPr lang="nl-NL" dirty="0" smtClean="0"/>
              <a:t>	brandweerkorps samengevoegd als deel van de toekomstige regionale brandweer </a:t>
            </a:r>
            <a:r>
              <a:rPr lang="nl-NL" dirty="0" err="1" smtClean="0"/>
              <a:t>Zuid-Holland-Zuid</a:t>
            </a:r>
            <a:r>
              <a:rPr lang="nl-NL" dirty="0" smtClean="0"/>
              <a:t> 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Samen ontwikkelen (2)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Eén ambtelijke organisatie  AV</a:t>
            </a:r>
          </a:p>
          <a:p>
            <a:r>
              <a:rPr lang="nl-NL" dirty="0" smtClean="0"/>
              <a:t>Gorinchem als regie gemeente</a:t>
            </a:r>
          </a:p>
          <a:p>
            <a:r>
              <a:rPr lang="nl-NL" dirty="0" smtClean="0"/>
              <a:t>Samenwerking Drechtsteden</a:t>
            </a:r>
          </a:p>
          <a:p>
            <a:r>
              <a:rPr lang="nl-NL" dirty="0" smtClean="0"/>
              <a:t>Eenheid of verscheidenheid</a:t>
            </a:r>
          </a:p>
          <a:p>
            <a:r>
              <a:rPr lang="nl-NL" dirty="0" smtClean="0"/>
              <a:t>Eén </a:t>
            </a:r>
            <a:r>
              <a:rPr lang="nl-NL" dirty="0" err="1" smtClean="0"/>
              <a:t>Alblasserwaard</a:t>
            </a:r>
            <a:r>
              <a:rPr lang="nl-NL" dirty="0" smtClean="0"/>
              <a:t> met of zonder </a:t>
            </a:r>
            <a:r>
              <a:rPr lang="nl-NL" dirty="0" err="1" smtClean="0"/>
              <a:t>Hardinxveld</a:t>
            </a:r>
            <a:endParaRPr lang="nl-NL" dirty="0" smtClean="0"/>
          </a:p>
          <a:p>
            <a:r>
              <a:rPr lang="nl-NL" dirty="0" smtClean="0"/>
              <a:t>Grensverleggend her- indelen</a:t>
            </a:r>
            <a:endParaRPr lang="nl-NL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Samen ontwikkelen (3)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nl-NL" dirty="0" smtClean="0"/>
              <a:t>Stip aan de horizon</a:t>
            </a:r>
          </a:p>
          <a:p>
            <a:pPr algn="ctr">
              <a:buNone/>
            </a:pPr>
            <a:endParaRPr lang="nl-NL" dirty="0" smtClean="0"/>
          </a:p>
          <a:p>
            <a:pPr>
              <a:buFont typeface="Arial" charset="0"/>
              <a:buChar char="•"/>
            </a:pPr>
            <a:r>
              <a:rPr lang="nl-NL" dirty="0" smtClean="0"/>
              <a:t>Eén </a:t>
            </a:r>
            <a:r>
              <a:rPr lang="nl-NL" dirty="0" err="1" smtClean="0"/>
              <a:t>Alblasserwaard</a:t>
            </a:r>
            <a:r>
              <a:rPr lang="nl-NL" dirty="0" smtClean="0"/>
              <a:t> met of zonder </a:t>
            </a:r>
            <a:r>
              <a:rPr lang="nl-NL" dirty="0" err="1" smtClean="0"/>
              <a:t>Hardinxveld</a:t>
            </a:r>
            <a:endParaRPr lang="nl-NL" dirty="0" smtClean="0"/>
          </a:p>
          <a:p>
            <a:pPr>
              <a:buFont typeface="Arial" charset="0"/>
              <a:buChar char="•"/>
            </a:pPr>
            <a:r>
              <a:rPr lang="nl-NL" dirty="0" smtClean="0"/>
              <a:t>Grensverleggend </a:t>
            </a:r>
            <a:r>
              <a:rPr lang="nl-NL" dirty="0" err="1" smtClean="0"/>
              <a:t>her-indelen</a:t>
            </a:r>
            <a:r>
              <a:rPr lang="nl-NL" dirty="0" smtClean="0"/>
              <a:t> tot:</a:t>
            </a:r>
          </a:p>
          <a:p>
            <a:pPr>
              <a:buNone/>
            </a:pPr>
            <a:r>
              <a:rPr lang="nl-NL" dirty="0" smtClean="0"/>
              <a:t>	* Molenwaard / Sliedrecht / </a:t>
            </a:r>
            <a:r>
              <a:rPr lang="nl-NL" dirty="0" err="1" smtClean="0"/>
              <a:t>Hardinxveld</a:t>
            </a:r>
            <a:endParaRPr lang="nl-NL" dirty="0" smtClean="0"/>
          </a:p>
          <a:p>
            <a:pPr>
              <a:buNone/>
            </a:pPr>
            <a:r>
              <a:rPr lang="nl-NL" dirty="0" smtClean="0"/>
              <a:t>  	* Gorinchem / </a:t>
            </a:r>
            <a:r>
              <a:rPr lang="nl-NL" dirty="0" err="1" smtClean="0"/>
              <a:t>Hardinxveld</a:t>
            </a:r>
            <a:r>
              <a:rPr lang="nl-NL" dirty="0" smtClean="0"/>
              <a:t> / Sliedrecht</a:t>
            </a:r>
          </a:p>
          <a:p>
            <a:pPr>
              <a:buNone/>
            </a:pPr>
            <a:r>
              <a:rPr lang="nl-NL" dirty="0" smtClean="0"/>
              <a:t>	* </a:t>
            </a:r>
            <a:r>
              <a:rPr lang="nl-NL" dirty="0" err="1" smtClean="0"/>
              <a:t>Gorinhem</a:t>
            </a:r>
            <a:r>
              <a:rPr lang="nl-NL" dirty="0" smtClean="0"/>
              <a:t> / </a:t>
            </a:r>
            <a:r>
              <a:rPr lang="nl-NL" dirty="0" err="1" smtClean="0"/>
              <a:t>Leerdam</a:t>
            </a:r>
            <a:r>
              <a:rPr lang="nl-NL" dirty="0" smtClean="0"/>
              <a:t> / </a:t>
            </a:r>
            <a:r>
              <a:rPr lang="nl-NL" dirty="0" err="1" smtClean="0"/>
              <a:t>Zederik</a:t>
            </a:r>
            <a:r>
              <a:rPr lang="nl-NL" dirty="0" smtClean="0"/>
              <a:t> </a:t>
            </a:r>
          </a:p>
          <a:p>
            <a:pPr>
              <a:buFont typeface="Arial" charset="0"/>
              <a:buChar char="•"/>
            </a:pPr>
            <a:endParaRPr lang="nl-NL" dirty="0" smtClean="0"/>
          </a:p>
          <a:p>
            <a:pPr>
              <a:buFont typeface="Arial" charset="0"/>
              <a:buChar char="•"/>
            </a:pPr>
            <a:endParaRPr lang="nl-NL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264</Words>
  <Application>Microsoft Office PowerPoint</Application>
  <PresentationFormat>Diavoorstelling (4:3)</PresentationFormat>
  <Paragraphs>105</Paragraphs>
  <Slides>26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27" baseType="lpstr">
      <vt:lpstr>Office-thema</vt:lpstr>
      <vt:lpstr>Dia 1</vt:lpstr>
      <vt:lpstr>Ontwikkelingen  Regio  Alblasserwaard&amp;Vijfheerenlanden </vt:lpstr>
      <vt:lpstr>Toekomstvisie A &amp; V 2030</vt:lpstr>
      <vt:lpstr>Dia 4</vt:lpstr>
      <vt:lpstr>Gemeenschappelijke regelingen AV</vt:lpstr>
      <vt:lpstr>gemeenschappelijke regelingen  ruimer dan de AV</vt:lpstr>
      <vt:lpstr>Samen ontwikkelen (1) </vt:lpstr>
      <vt:lpstr>Samen ontwikkelen (2)</vt:lpstr>
      <vt:lpstr>Samen ontwikkelen (3)</vt:lpstr>
      <vt:lpstr>Dia 10</vt:lpstr>
      <vt:lpstr>Visie </vt:lpstr>
      <vt:lpstr>2 Pijlers:</vt:lpstr>
      <vt:lpstr>Stimuleren van bedrijvigheid</vt:lpstr>
      <vt:lpstr>Dia 14</vt:lpstr>
      <vt:lpstr>Dia 15</vt:lpstr>
      <vt:lpstr>Dia 16</vt:lpstr>
      <vt:lpstr>Sociaal en maatschappeljk betrokken</vt:lpstr>
      <vt:lpstr>Dia 18</vt:lpstr>
      <vt:lpstr>Dia 19</vt:lpstr>
      <vt:lpstr>Dia 20</vt:lpstr>
      <vt:lpstr>Sterke punten / eigenschappen Hardinxveld-Giessendam</vt:lpstr>
      <vt:lpstr>Dia 22</vt:lpstr>
      <vt:lpstr>Samenwerken of samenvoegen  met wie?</vt:lpstr>
      <vt:lpstr>7 afwegingscriteria voor samenwerking</vt:lpstr>
      <vt:lpstr>Oriëntatie van de 7 criteria op:</vt:lpstr>
      <vt:lpstr>Dia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Pille</dc:creator>
  <cp:lastModifiedBy>Pille</cp:lastModifiedBy>
  <cp:revision>14</cp:revision>
  <dcterms:created xsi:type="dcterms:W3CDTF">2012-09-15T14:22:46Z</dcterms:created>
  <dcterms:modified xsi:type="dcterms:W3CDTF">2012-10-02T20:31:46Z</dcterms:modified>
</cp:coreProperties>
</file>